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60" r:id="rId28"/>
    <p:sldId id="261" r:id="rId29"/>
    <p:sldId id="262" r:id="rId30"/>
    <p:sldId id="263" r:id="rId31"/>
    <p:sldId id="315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314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94" autoAdjust="0"/>
    <p:restoredTop sz="86323" autoAdjust="0"/>
  </p:normalViewPr>
  <p:slideViewPr>
    <p:cSldViewPr>
      <p:cViewPr varScale="1">
        <p:scale>
          <a:sx n="104" d="100"/>
          <a:sy n="104" d="100"/>
        </p:scale>
        <p:origin x="-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5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8868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3191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8342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119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8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79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599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226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699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85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5C18-7F19-47A7-BFCB-C7AABD029B4A}" type="datetimeFigureOut">
              <a:rPr lang="en-PH" smtClean="0"/>
              <a:t>10/29/12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C736-0EBF-4636-BAB3-2492057BB22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6376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kern="0" dirty="0">
                <a:solidFill>
                  <a:srgbClr val="000000"/>
                </a:solidFill>
                <a:ea typeface="Times New Roman"/>
                <a:cs typeface="Times New Roman"/>
              </a:rPr>
              <a:t>Intelligent Cities</a:t>
            </a:r>
            <a:r>
              <a:rPr lang="en-PH" b="1" kern="0" dirty="0" smtClean="0">
                <a:solidFill>
                  <a:srgbClr val="365F91"/>
                </a:solidFill>
                <a:effectLst/>
                <a:latin typeface="Cambria"/>
                <a:ea typeface="Times New Roman"/>
                <a:cs typeface="Times New Roman"/>
              </a:rPr>
              <a:t/>
            </a:r>
            <a:br>
              <a:rPr lang="en-PH" b="1" kern="0" dirty="0" smtClean="0">
                <a:solidFill>
                  <a:srgbClr val="365F91"/>
                </a:solidFill>
                <a:effectLst/>
                <a:latin typeface="Cambria"/>
                <a:ea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Making Over Lagos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By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 </a:t>
            </a:r>
            <a:r>
              <a:rPr lang="en-US" b="1" cap="all" dirty="0">
                <a:solidFill>
                  <a:srgbClr val="000000"/>
                </a:solidFill>
                <a:ea typeface="Times New Roman"/>
                <a:cs typeface="Calibri"/>
              </a:rPr>
              <a:t>ALEX PERRY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 </a:t>
            </a:r>
            <a:endParaRPr lang="en-US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highlight>
                  <a:srgbClr val="FFFF00"/>
                </a:highlight>
                <a:ea typeface="Times New Roman"/>
                <a:cs typeface="Calibri"/>
              </a:rPr>
              <a:t>Thursday</a:t>
            </a:r>
            <a:r>
              <a:rPr lang="en-US" dirty="0">
                <a:highlight>
                  <a:srgbClr val="FFFF00"/>
                </a:highlight>
                <a:ea typeface="Times New Roman"/>
                <a:cs typeface="Calibri"/>
              </a:rPr>
              <a:t>, May 26, </a:t>
            </a:r>
            <a:r>
              <a:rPr lang="en-US" dirty="0" smtClean="0">
                <a:highlight>
                  <a:srgbClr val="FFFF00"/>
                </a:highlight>
                <a:ea typeface="Times New Roman"/>
                <a:cs typeface="Calibri"/>
              </a:rPr>
              <a:t>2011</a:t>
            </a:r>
            <a:endParaRPr lang="en-PH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732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Urban migration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a new resident arrives every minute, and each finds ever less of Lagos on which to live.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Erosion </a:t>
            </a:r>
            <a:r>
              <a:rPr lang="en-US" dirty="0"/>
              <a:t>from the pounding Atlantic means the city's coastline has retreated a kilometer since the 1960s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2025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Blight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Such epic overcrowding has spawned a host of other difficulties —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only legendary traffic but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unemployment, poor housing, crime and disease.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7438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Oil is good or bad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that has been exacerbated by Nigeria's notoriously poor government, </a:t>
            </a:r>
            <a:endParaRPr lang="en-US" dirty="0" smtClean="0"/>
          </a:p>
          <a:p>
            <a:r>
              <a:rPr lang="en-US" dirty="0" smtClean="0"/>
              <a:t>something </a:t>
            </a:r>
            <a:r>
              <a:rPr lang="en-US" dirty="0"/>
              <a:t>that, in turn, has its roots in the country's large oil reserves.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1625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Indifferent to the people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Oil, which accounts for about 85% of revenue, </a:t>
            </a:r>
            <a:endParaRPr lang="en-US" dirty="0" smtClean="0"/>
          </a:p>
          <a:p>
            <a:r>
              <a:rPr lang="en-US" dirty="0" smtClean="0"/>
              <a:t>detaches </a:t>
            </a:r>
            <a:r>
              <a:rPr lang="en-US" dirty="0"/>
              <a:t>a government from its people.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it does not depend on them for money, it feels little need to serve them.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disconnection helps explain Lagos' decline.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4622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Infrastructure lag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oil prices collapsed in the early 1980s and state revenues tumbled, </a:t>
            </a:r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on Lagos' infrastructure stopped.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when crude prices recovered, no one thought to resume it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3440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err="1" smtClean="0"/>
              <a:t>Overurbanization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a few years, Lagos was one of the world's first failing megacities,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victim of what U.N.-Habitat, the international organization's agency for human settlement, calls </a:t>
            </a:r>
            <a:r>
              <a:rPr lang="en-US" dirty="0" err="1"/>
              <a:t>overurbanization</a:t>
            </a:r>
            <a:r>
              <a:rPr lang="en-US" dirty="0"/>
              <a:t> —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concentration of too many people in too little underdeveloped space.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7928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Lagosians</a:t>
            </a:r>
            <a:r>
              <a:rPr lang="en-US" dirty="0" smtClean="0"/>
              <a:t> tried to adapt.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hours of daily gridlock, </a:t>
            </a:r>
            <a:endParaRPr lang="en-US" dirty="0" smtClean="0"/>
          </a:p>
          <a:p>
            <a:r>
              <a:rPr lang="en-US" dirty="0" smtClean="0"/>
              <a:t>businessmen </a:t>
            </a:r>
            <a:r>
              <a:rPr lang="en-US" dirty="0"/>
              <a:t>converted their car backseats into offices, complete with phones, laptops and secretaries,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motorbike taxi drivers shaved down their handlebars to stubs, the better to slip through the narrowest of gaps. </a:t>
            </a:r>
            <a:endParaRPr lang="en-US" dirty="0" smtClean="0"/>
          </a:p>
          <a:p>
            <a:r>
              <a:rPr lang="en-US" dirty="0" smtClean="0"/>
              <a:t>Offices </a:t>
            </a:r>
            <a:r>
              <a:rPr lang="en-US" dirty="0"/>
              <a:t>and factories squeezed into residential apartments. </a:t>
            </a:r>
            <a:endParaRPr lang="en-US" dirty="0" smtClean="0"/>
          </a:p>
          <a:p>
            <a:r>
              <a:rPr lang="en-US" dirty="0" smtClean="0"/>
              <a:t>Almost </a:t>
            </a:r>
            <a:r>
              <a:rPr lang="en-US" dirty="0"/>
              <a:t>every tree was cut down and every garden built on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9465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Books about Lagos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celebrated Dutch architect and urban-development theorist Rem </a:t>
            </a:r>
            <a:r>
              <a:rPr lang="en-US" dirty="0" err="1"/>
              <a:t>Koolhaas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has published several studies of Lagos, eulogizes this chaotic, organic growth and the dynamic adaptability it instills in </a:t>
            </a:r>
            <a:r>
              <a:rPr lang="en-US" dirty="0" err="1" smtClean="0"/>
              <a:t>Lagosians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</a:t>
            </a:r>
            <a:r>
              <a:rPr lang="en-US" dirty="0"/>
              <a:t>the reality of anarchy is often less romantic. </a:t>
            </a:r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2405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long ago as the 1970s,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the city began to buckle,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federal government abandoned Lagos for a new purpose-built inland capital, Abuja. </a:t>
            </a:r>
            <a:endParaRPr lang="en-US" dirty="0" smtClean="0"/>
          </a:p>
          <a:p>
            <a:r>
              <a:rPr lang="en-US" dirty="0" smtClean="0"/>
              <a:t>Foreign </a:t>
            </a:r>
            <a:r>
              <a:rPr lang="en-US" dirty="0"/>
              <a:t>investors and tourists stayed clear.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city crumbled through the 1980s, "area boys," self-proclaimed vigilante street gangs that ran protection rackets and mugging syndicates, began terrorizing neighborhood turfs.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2294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New governor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</a:t>
            </a:r>
            <a:r>
              <a:rPr lang="en-US" dirty="0" err="1"/>
              <a:t>Babatunde</a:t>
            </a:r>
            <a:r>
              <a:rPr lang="en-US" dirty="0"/>
              <a:t> </a:t>
            </a:r>
            <a:r>
              <a:rPr lang="en-US" dirty="0" err="1"/>
              <a:t>Fashola</a:t>
            </a:r>
            <a:r>
              <a:rPr lang="en-US" dirty="0"/>
              <a:t> was elected governor in 2007, Lagos was a place, he says, "of very evident despair</a:t>
            </a:r>
            <a:r>
              <a:rPr lang="en-US" dirty="0" smtClean="0"/>
              <a:t>.“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7" y="3413760"/>
            <a:ext cx="19526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76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333333"/>
                </a:solidFill>
                <a:ea typeface="Times New Roman"/>
                <a:cs typeface="Calibri"/>
              </a:rPr>
              <a:t>A traffic jam, also known as a go-slow, in </a:t>
            </a:r>
            <a:r>
              <a:rPr lang="en-US" dirty="0" smtClean="0">
                <a:solidFill>
                  <a:srgbClr val="333333"/>
                </a:solidFill>
                <a:ea typeface="Times New Roman"/>
                <a:cs typeface="Calibri"/>
              </a:rPr>
              <a:t>Lagos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43662"/>
            <a:ext cx="5181600" cy="337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678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ea typeface="Times New Roman"/>
              </a:rPr>
              <a:t>The Bottom of the </a:t>
            </a:r>
            <a:r>
              <a:rPr lang="en-US" b="1" dirty="0" smtClean="0">
                <a:solidFill>
                  <a:srgbClr val="000000"/>
                </a:solidFill>
                <a:ea typeface="Times New Roman"/>
              </a:rPr>
              <a:t>Pyramid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ea typeface="Times New Roman"/>
                <a:cs typeface="Calibri"/>
              </a:rPr>
              <a:t>Fashola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 is not your usual politician. </a:t>
            </a:r>
            <a:endParaRPr lang="en-US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Rather 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than barging his way across town with sirens blaring and lights flashing like other Nigerian leaders, </a:t>
            </a:r>
            <a:endParaRPr lang="en-US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he 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chooses to endure Lagos' traffic with his fellow citizens. </a:t>
            </a:r>
            <a:endParaRPr lang="en-PH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9151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Also, </a:t>
            </a:r>
            <a:r>
              <a:rPr lang="en-US" dirty="0" err="1" smtClean="0"/>
              <a:t>Fashola</a:t>
            </a:r>
            <a:r>
              <a:rPr lang="en-US" dirty="0" smtClean="0"/>
              <a:t> reads economic theory for fun.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</a:t>
            </a:r>
            <a:r>
              <a:rPr lang="en-US" dirty="0"/>
              <a:t>his bedside table: books by development economists who see potential in poverty, </a:t>
            </a: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like the late C.K. </a:t>
            </a:r>
            <a:r>
              <a:rPr lang="en-US" dirty="0" err="1"/>
              <a:t>Prahalad</a:t>
            </a:r>
            <a:r>
              <a:rPr lang="en-US" dirty="0"/>
              <a:t> of the University of Michigan </a:t>
            </a:r>
            <a:r>
              <a:rPr lang="en-US" dirty="0" smtClean="0"/>
              <a:t>or </a:t>
            </a:r>
          </a:p>
          <a:p>
            <a:r>
              <a:rPr lang="en-US" dirty="0" smtClean="0"/>
              <a:t>Hernando </a:t>
            </a:r>
            <a:r>
              <a:rPr lang="en-US" dirty="0"/>
              <a:t>de Soto of the Institute for Liberty and Democracy (ILD) in Lima.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argue that the poor may lack money as individuals but together, in their tens of millions, they represent a massive untapped resource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62338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That counterintuitive approach resonates with </a:t>
            </a:r>
            <a:r>
              <a:rPr lang="en-US" dirty="0" err="1" smtClean="0"/>
              <a:t>Fashola</a:t>
            </a:r>
            <a:r>
              <a:rPr lang="en-US" dirty="0" smtClean="0"/>
              <a:t>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he looked at Lagos as its new governor, he says, "in everything I saw, I saw opportunity.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infrastructural deficit of Lagos [is also] a chance to relieve its poverty.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there is a bad road, it means we need an engineer and laborers, architects, </a:t>
            </a:r>
            <a:r>
              <a:rPr lang="en-US" dirty="0" err="1"/>
              <a:t>valuers</a:t>
            </a:r>
            <a:r>
              <a:rPr lang="en-US" dirty="0"/>
              <a:t>, land merchants, banks, merchandisers, suppliers of iron rods and cement, and food courts."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15126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Overhaul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So </a:t>
            </a:r>
            <a:r>
              <a:rPr lang="en-US" dirty="0" err="1">
                <a:solidFill>
                  <a:srgbClr val="000000"/>
                </a:solidFill>
                <a:ea typeface="Times New Roman"/>
                <a:cs typeface="Calibri"/>
              </a:rPr>
              <a:t>Fashola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 embarked on a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  <a:cs typeface="Calibri"/>
              </a:rPr>
              <a:t>comprehensive overhaul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 of Lagos'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  <a:cs typeface="Calibri"/>
              </a:rPr>
              <a:t>infrastructure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, </a:t>
            </a:r>
            <a:endParaRPr lang="en-US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building 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new expressways, widening and resurfacing others, stringing streetlights along all the main highways, </a:t>
            </a:r>
            <a:endParaRPr lang="en-US" dirty="0" smtClean="0">
              <a:solidFill>
                <a:srgbClr val="000000"/>
              </a:solidFill>
              <a:ea typeface="Times New Roman"/>
              <a:cs typeface="Calibri"/>
            </a:endParaRPr>
          </a:p>
          <a:p>
            <a:r>
              <a:rPr lang="en-US" dirty="0" smtClean="0">
                <a:solidFill>
                  <a:srgbClr val="000000"/>
                </a:solidFill>
                <a:ea typeface="Times New Roman"/>
                <a:cs typeface="Calibri"/>
              </a:rPr>
              <a:t>integrating </a:t>
            </a:r>
            <a:r>
              <a:rPr lang="en-US" dirty="0">
                <a:solidFill>
                  <a:srgbClr val="000000"/>
                </a:solidFill>
                <a:ea typeface="Times New Roman"/>
                <a:cs typeface="Calibri"/>
              </a:rPr>
              <a:t>road with rail, air and even water. </a:t>
            </a:r>
            <a:endParaRPr lang="en-PH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4740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Slow progress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was too big to transform overnight, but improvements were soon marked. </a:t>
            </a:r>
            <a:endParaRPr lang="en-US" dirty="0" smtClean="0"/>
          </a:p>
          <a:p>
            <a:r>
              <a:rPr lang="en-US" dirty="0" smtClean="0"/>
              <a:t>Traffic </a:t>
            </a:r>
            <a:r>
              <a:rPr lang="en-US" dirty="0"/>
              <a:t>slackened, garbage dumps were replaced with green parks,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proportion of </a:t>
            </a:r>
            <a:r>
              <a:rPr lang="en-US" dirty="0" err="1"/>
              <a:t>Lagosians</a:t>
            </a:r>
            <a:r>
              <a:rPr lang="en-US" dirty="0"/>
              <a:t> with access to clean water rose (from 30% to 59%) and </a:t>
            </a:r>
            <a:endParaRPr lang="en-US" dirty="0" smtClean="0"/>
          </a:p>
          <a:p>
            <a:r>
              <a:rPr lang="en-US" dirty="0" smtClean="0"/>
              <a:t>flood </a:t>
            </a:r>
            <a:r>
              <a:rPr lang="en-US" dirty="0"/>
              <a:t>defenses covering 10.8 million people were strengthened.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07893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Increased employment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Eventually </a:t>
            </a:r>
            <a:r>
              <a:rPr lang="en-US" dirty="0" err="1"/>
              <a:t>Fashola</a:t>
            </a:r>
            <a:r>
              <a:rPr lang="en-US" dirty="0"/>
              <a:t> created tens of thousands of jobs in construction and municipal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— </a:t>
            </a:r>
            <a:r>
              <a:rPr lang="en-US" dirty="0"/>
              <a:t>42,015 jobs in environmental and waste management alone.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state skills centers trained an additional 250,000 people in new trades,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offered them microloans to set up their own businesses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69388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Scarcity equals wealth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Lagos' chronic lack of space presented another paradoxical opportunity. </a:t>
            </a:r>
            <a:endParaRPr lang="en-PH" dirty="0"/>
          </a:p>
          <a:p>
            <a:r>
              <a:rPr lang="en-US" dirty="0"/>
              <a:t>Scarcity of anything increases its value, an economic truth reflected in city-center rents in Lagos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were higher than those in London or Manhattan.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81227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Real estate gold mine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Lagos, </a:t>
            </a:r>
            <a:r>
              <a:rPr lang="en-US" dirty="0" err="1"/>
              <a:t>Fashola</a:t>
            </a:r>
            <a:r>
              <a:rPr lang="en-US" dirty="0"/>
              <a:t> realized, was a potential real estate gold mine.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insight led to </a:t>
            </a:r>
            <a:r>
              <a:rPr lang="en-US" dirty="0" err="1"/>
              <a:t>Eko</a:t>
            </a:r>
            <a:r>
              <a:rPr lang="en-US" dirty="0"/>
              <a:t> Atlantic, which, because of the profits to be made, will be entirely privately financed.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63621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Developing marshland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calculation underpins </a:t>
            </a:r>
            <a:r>
              <a:rPr lang="en-US" dirty="0" err="1"/>
              <a:t>Fashola's</a:t>
            </a:r>
            <a:r>
              <a:rPr lang="en-US" dirty="0"/>
              <a:t> new 17,000-hectare </a:t>
            </a:r>
            <a:r>
              <a:rPr lang="en-US" dirty="0" err="1"/>
              <a:t>Lekki</a:t>
            </a:r>
            <a:r>
              <a:rPr lang="en-US" dirty="0"/>
              <a:t> industrial park, </a:t>
            </a: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built on marshland northeast of </a:t>
            </a:r>
            <a:r>
              <a:rPr lang="en-US" dirty="0" err="1"/>
              <a:t>Eko</a:t>
            </a:r>
            <a:r>
              <a:rPr lang="en-US" dirty="0"/>
              <a:t> Atlantic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100183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ambitious part of </a:t>
            </a:r>
            <a:r>
              <a:rPr lang="en-US" dirty="0" err="1" smtClean="0"/>
              <a:t>Fashola's</a:t>
            </a:r>
            <a:r>
              <a:rPr lang="en-US" dirty="0" smtClean="0"/>
              <a:t> plan is still unfolding.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2004, when he was working as the chief of staff for the previous governor, </a:t>
            </a:r>
            <a:r>
              <a:rPr lang="en-US" dirty="0" err="1"/>
              <a:t>Fashola</a:t>
            </a:r>
            <a:r>
              <a:rPr lang="en-US" dirty="0"/>
              <a:t> set up the annual Lagos Economic Summit.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there in 2008 that he met a representative from de Soto's ILD.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529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Anarchy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/>
              </a:rPr>
              <a:t>It would be hard to pick a tougher city to make over than Lagos. </a:t>
            </a:r>
            <a:endParaRPr lang="en-US" dirty="0" smtClean="0">
              <a:solidFill>
                <a:srgbClr val="000000"/>
              </a:solidFill>
              <a:ea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The </a:t>
            </a:r>
            <a:r>
              <a:rPr lang="en-US" dirty="0">
                <a:solidFill>
                  <a:srgbClr val="000000"/>
                </a:solidFill>
                <a:ea typeface="Times New Roman"/>
              </a:rPr>
              <a:t>place is more normally known as a living, breathing definition of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ea typeface="Times New Roman"/>
              </a:rPr>
              <a:t>anarchy.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8011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De Soto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Soto's work on informal economies — </a:t>
            </a:r>
          </a:p>
          <a:p>
            <a:r>
              <a:rPr lang="en-US" dirty="0" smtClean="0"/>
              <a:t>the unregulated and unmapped businesses in which the vast majority of people in the developing world earn a living — </a:t>
            </a:r>
          </a:p>
          <a:p>
            <a:r>
              <a:rPr lang="en-US" dirty="0" smtClean="0"/>
              <a:t>makes him a champion of the idea that the poor are an untouched resource. </a:t>
            </a:r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3811094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Making the assets of the poor part of the economy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Soto and the ILD have set up programs in 30 countries designed to correct that, </a:t>
            </a:r>
          </a:p>
          <a:p>
            <a:r>
              <a:rPr lang="en-US" dirty="0" smtClean="0"/>
              <a:t>making the informal economy formal so governments can regulate, tax and promote it.</a:t>
            </a:r>
          </a:p>
          <a:p>
            <a:r>
              <a:rPr lang="en-US" dirty="0" smtClean="0"/>
              <a:t>"Everything has a potential value you can unlock," he tells Time. "You just have to figure out how to harness the power that's already there."</a:t>
            </a:r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1588945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$50 billion outside of the law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May 2009, at </a:t>
            </a:r>
            <a:r>
              <a:rPr lang="en-US" dirty="0" err="1"/>
              <a:t>Fashola's</a:t>
            </a:r>
            <a:r>
              <a:rPr lang="en-US" dirty="0"/>
              <a:t> invitation, de Soto went to work for Lagos. </a:t>
            </a:r>
            <a:endParaRPr lang="en-US" dirty="0" smtClean="0"/>
          </a:p>
          <a:p>
            <a:r>
              <a:rPr lang="en-US" dirty="0" smtClean="0"/>
              <a:t>Almost </a:t>
            </a:r>
            <a:r>
              <a:rPr lang="en-US" dirty="0"/>
              <a:t>immediately, he discovered the mother of all informal economies.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preliminary study revealed that 93.7% of the city's businesses, with assets worth a collective $50 billion, functioned outside the law.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30156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Bigger than the annual foreign aid to the whole country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handily beat annual foreign aid to Nigeria ($11.4 billion) and </a:t>
            </a:r>
            <a:endParaRPr lang="en-US" dirty="0" smtClean="0"/>
          </a:p>
          <a:p>
            <a:r>
              <a:rPr lang="en-US" dirty="0" smtClean="0"/>
              <a:t>dwarfed </a:t>
            </a:r>
            <a:r>
              <a:rPr lang="en-US" dirty="0"/>
              <a:t>foreign investment ($5.4 billion) and,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it could be channeled, would deliver an unprecedented boost to the city's prosperity.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8424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So much that the government did not control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also indicated there was so much about his city that </a:t>
            </a:r>
            <a:r>
              <a:rPr lang="en-US" dirty="0" err="1"/>
              <a:t>Fashola</a:t>
            </a:r>
            <a:r>
              <a:rPr lang="en-US" dirty="0"/>
              <a:t> didn't know or control, 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/>
              <a:t>Soto told the governor, that many of his reforms would likely misfire.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If you have that many people outside, it doesn't matter what you say to them," he says.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They're already following rules other than those set by the government</a:t>
            </a:r>
            <a:r>
              <a:rPr lang="en-US" dirty="0" smtClean="0"/>
              <a:t>."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57988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</a:t>
            </a:r>
            <a:r>
              <a:rPr lang="en-US" dirty="0" err="1" smtClean="0"/>
              <a:t>Lagosians</a:t>
            </a:r>
            <a:r>
              <a:rPr lang="en-US" dirty="0" smtClean="0"/>
              <a:t> into the system?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</a:t>
            </a:r>
            <a:r>
              <a:rPr lang="en-US" dirty="0"/>
              <a:t>rights, said de Soto.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of the chaotic way the city had grown, most land and buildings there were untitled, </a:t>
            </a:r>
            <a:endParaRPr lang="en-US" dirty="0" smtClean="0"/>
          </a:p>
          <a:p>
            <a:r>
              <a:rPr lang="en-US" dirty="0" smtClean="0"/>
              <a:t>making </a:t>
            </a:r>
            <a:r>
              <a:rPr lang="en-US" dirty="0"/>
              <a:t>them difficult to buy, sell or borrow against.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08138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Untapped asset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if </a:t>
            </a:r>
            <a:r>
              <a:rPr lang="en-US" dirty="0" err="1"/>
              <a:t>Fashola</a:t>
            </a:r>
            <a:r>
              <a:rPr lang="en-US" dirty="0"/>
              <a:t> were to set clear property rights, that massive asset could be tapped. </a:t>
            </a:r>
            <a:endParaRPr lang="en-US" dirty="0" smtClean="0"/>
          </a:p>
          <a:p>
            <a:r>
              <a:rPr lang="en-US" dirty="0" smtClean="0"/>
              <a:t>What's </a:t>
            </a:r>
            <a:r>
              <a:rPr lang="en-US" dirty="0"/>
              <a:t>more, since they would benefit, residents and businessmen would line up to have their property counted.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would volunteer to become part of the system.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38545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Information is key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"Since the </a:t>
            </a:r>
            <a:r>
              <a:rPr lang="en-US" dirty="0" err="1"/>
              <a:t>Domesday</a:t>
            </a:r>
            <a:r>
              <a:rPr lang="en-US" dirty="0"/>
              <a:t> Book, people have been linked to their assets and identified themselves through them," says de Soto.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Property rights are the key to finding out </a:t>
            </a:r>
            <a:r>
              <a:rPr lang="en-US" u="sng" dirty="0"/>
              <a:t>how many citizens you've got and who they are and what they're doing.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you have that, then you can reform the city.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48663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Ownership Society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the past 18 months, </a:t>
            </a:r>
            <a:r>
              <a:rPr lang="en-US" dirty="0" err="1"/>
              <a:t>Fashola</a:t>
            </a:r>
            <a:r>
              <a:rPr lang="en-US" dirty="0"/>
              <a:t> has dispatched teams of surveyors across Lagos to determine who owns what.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they finish, millions of Lagos' citizens will have a stake — legal and enforceable — in their city's future.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17328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Rule of law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transformation will not be immediate, cautions de Soto. </a:t>
            </a:r>
          </a:p>
          <a:p>
            <a:r>
              <a:rPr lang="en-US" dirty="0" smtClean="0"/>
              <a:t>"</a:t>
            </a:r>
            <a:r>
              <a:rPr lang="en-US" dirty="0"/>
              <a:t>This is what Europe was doing from the 15th to the 19th centuries," he says.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Even at the end of that period, you had these Dickensian cities."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he says, "once they got that rule of law in place, they became productive</a:t>
            </a:r>
            <a:r>
              <a:rPr lang="en-US" dirty="0" smtClean="0"/>
              <a:t>."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6218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10 million to 18 million inhabitants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— </a:t>
            </a:r>
            <a:r>
              <a:rPr lang="en-US" dirty="0"/>
              <a:t>no one is quite sure </a:t>
            </a:r>
            <a:r>
              <a:rPr lang="en-US" dirty="0" smtClean="0"/>
              <a:t>how many — </a:t>
            </a:r>
          </a:p>
          <a:p>
            <a:r>
              <a:rPr lang="en-US" dirty="0" smtClean="0"/>
              <a:t>Lagos </a:t>
            </a:r>
            <a:r>
              <a:rPr lang="en-US" dirty="0"/>
              <a:t>is the biggest city on the world's poorest continent and one of its fastest-growing,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 population expected to be as large as 25 million by 2015, </a:t>
            </a:r>
            <a:endParaRPr lang="en-US" dirty="0" smtClean="0"/>
          </a:p>
          <a:p>
            <a:r>
              <a:rPr lang="en-US" dirty="0" smtClean="0"/>
              <a:t>It would </a:t>
            </a:r>
            <a:r>
              <a:rPr lang="en-US" dirty="0"/>
              <a:t>make it the third largest city in the world.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37847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Fashola</a:t>
            </a:r>
            <a:r>
              <a:rPr lang="en-US" dirty="0" smtClean="0"/>
              <a:t>, the law is key.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changes he is overseeing improve infrastructure, create jobs, make money, even build him a soaring political career.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ultimately, the aim is to end the anarchy, he says.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city that does not function "creates desperate conditions for people and reduces their ability to resist temptation."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40840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Minor and major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Lapses can be minor, like driving on sidewalks or into oncoming traffic, or major, like violent crime. </a:t>
            </a:r>
            <a:endParaRPr lang="en-US" dirty="0" smtClean="0"/>
          </a:p>
          <a:p>
            <a:r>
              <a:rPr lang="en-US" dirty="0" err="1" smtClean="0"/>
              <a:t>Fashola</a:t>
            </a:r>
            <a:r>
              <a:rPr lang="en-US" dirty="0" smtClean="0"/>
              <a:t> </a:t>
            </a:r>
            <a:r>
              <a:rPr lang="en-US" dirty="0"/>
              <a:t>sees both as symptoms of Lagos' dysfunction, and he is tackling them by, in one approach, setting up a series of driver-improvement schools as well as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in another tack, employing area boys as cleaners and gardeners to beautify their neighborhoods.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000613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It's working.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Orderly </a:t>
            </a:r>
            <a:r>
              <a:rPr lang="en-US" dirty="0"/>
              <a:t>lanes are becoming the norm on the roads.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crime is down.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2007 to 2008, armed robberies in Lagos fell 89%.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2008 to 2009, car theft fell 54%.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murder more than halved, from 221 cases in 2007 to 94 in 2010.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990459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Eager to pay taxes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rising sense of citizenship is revealing itself in another surprising way. </a:t>
            </a:r>
            <a:endParaRPr lang="en-US" dirty="0" smtClean="0"/>
          </a:p>
          <a:p>
            <a:r>
              <a:rPr lang="en-US" dirty="0" smtClean="0"/>
              <a:t>Astonished </a:t>
            </a:r>
            <a:r>
              <a:rPr lang="en-US" dirty="0"/>
              <a:t>then delighted by the transformation their new governor was effecting, </a:t>
            </a:r>
            <a:r>
              <a:rPr lang="en-US" dirty="0" err="1"/>
              <a:t>Lagosians</a:t>
            </a:r>
            <a:r>
              <a:rPr lang="en-US" dirty="0"/>
              <a:t> were happy to pay for it.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11280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Reconnected to its people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2010 the governor was raising 70% of the state's income locally from taxes. </a:t>
            </a:r>
          </a:p>
          <a:p>
            <a:r>
              <a:rPr lang="en-US" dirty="0" smtClean="0"/>
              <a:t>By diminishing the importance of oil money handed out by the federal government and raising the role of local tax, </a:t>
            </a:r>
            <a:r>
              <a:rPr lang="en-US" dirty="0" err="1" smtClean="0"/>
              <a:t>Fashola</a:t>
            </a:r>
            <a:r>
              <a:rPr lang="en-US" dirty="0" smtClean="0"/>
              <a:t> has reconnected the state to its people. </a:t>
            </a:r>
          </a:p>
          <a:p>
            <a:r>
              <a:rPr lang="en-US" dirty="0" smtClean="0"/>
              <a:t>He takes that as a stamp of approval for his efforts to reverse lawlessness in government as well as across the city. </a:t>
            </a:r>
          </a:p>
          <a:p>
            <a:r>
              <a:rPr lang="en-US" dirty="0" smtClean="0"/>
              <a:t>"The capacity of a government to attract taxes is a very strong measure of its legitimacy," he says.</a:t>
            </a:r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1367154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reborn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 slowly, like a rousing giant, Lagos is emerging from its Dickensian squalor and rediscovering its soul.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city that produced </a:t>
            </a:r>
            <a:r>
              <a:rPr lang="en-US" dirty="0" err="1"/>
              <a:t>Kuti</a:t>
            </a:r>
            <a:r>
              <a:rPr lang="en-US" dirty="0"/>
              <a:t> and </a:t>
            </a:r>
            <a:r>
              <a:rPr lang="en-US" dirty="0" err="1"/>
              <a:t>Afrobeat</a:t>
            </a:r>
            <a:r>
              <a:rPr lang="en-US" dirty="0"/>
              <a:t> and a host of writers like Nobel Prize-winning author </a:t>
            </a:r>
            <a:r>
              <a:rPr lang="en-US" dirty="0" err="1"/>
              <a:t>Wole</a:t>
            </a:r>
            <a:r>
              <a:rPr lang="en-US" dirty="0"/>
              <a:t> Soyinka is witnessing the birth of a hip urban scene.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bars and cafés, boutique hotels and restaurants suddenly abound.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51937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Kuti</a:t>
            </a:r>
            <a:r>
              <a:rPr lang="en-US" dirty="0" smtClean="0"/>
              <a:t>, it turns out, was right.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</a:t>
            </a:r>
            <a:r>
              <a:rPr lang="en-US" dirty="0"/>
              <a:t>as simple as freeing up the roads can free the spirit.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We set out to demonstrate that we can transform ourselves ... that there is nothing wrong with us as a people," says </a:t>
            </a:r>
            <a:r>
              <a:rPr lang="en-US" dirty="0" err="1"/>
              <a:t>Fashola</a:t>
            </a:r>
            <a:r>
              <a:rPr lang="en-US" dirty="0"/>
              <a:t>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61209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A vision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"At the beginning, there was uncertainty about whether or not any of this was even possible. [But what we did] was suggest in very practical terms — in ways that are touchable and can be seen — that things can be changed, no matter how bad they are. We restored hope. We restored belief." Lagos, city of hope. How's that for vision</a:t>
            </a:r>
            <a:r>
              <a:rPr lang="en-US" dirty="0" smtClean="0"/>
              <a:t>?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0554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65% poor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figures describe an unmatched concentration of poor people.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About </a:t>
            </a:r>
            <a:r>
              <a:rPr lang="en-US" dirty="0"/>
              <a:t>65% of </a:t>
            </a:r>
            <a:r>
              <a:rPr lang="en-US" dirty="0" err="1"/>
              <a:t>Lagosians</a:t>
            </a:r>
            <a:r>
              <a:rPr lang="en-US" dirty="0"/>
              <a:t> — up to 11 million people — live below the poverty line,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earning </a:t>
            </a:r>
            <a:r>
              <a:rPr lang="en-US" dirty="0"/>
              <a:t>$2 or less a day.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3274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chaos at its ugliest, deadliest and most colossal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malarial megalopolis mostly built of driftwood, tin and cardboard,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precious little running water, electricity, employment or law and order,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the ground is filled with garbage, the water with sewage and the air with the noise and smog from a million </a:t>
            </a:r>
            <a:r>
              <a:rPr lang="en-US" dirty="0" err="1"/>
              <a:t>unmuffled</a:t>
            </a:r>
            <a:r>
              <a:rPr lang="en-US" dirty="0"/>
              <a:t> exhausts</a:t>
            </a:r>
            <a:r>
              <a:rPr lang="en-US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4656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get so bad?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Lagos' peculiar blight that on a continent with space to spare, the city managed to run out of it.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6144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Lagos means Lakes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Portuguese explorers arrived in 1472, the settlement of </a:t>
            </a:r>
            <a:r>
              <a:rPr lang="en-US" dirty="0" err="1"/>
              <a:t>Eko</a:t>
            </a:r>
            <a:r>
              <a:rPr lang="en-US" dirty="0"/>
              <a:t> was so scattered around marshes that they eventually renamed it after the Portuguese word for lakes.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0644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the growth started.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Lagos became a trading hub for slaves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then </a:t>
            </a:r>
            <a:r>
              <a:rPr lang="en-US" dirty="0"/>
              <a:t>a British administrative city,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after oil was discovered in the Bight of Benin in the 1950s, a boomtown filled with oil executives and riggers.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as the biggest port in the most populous country in West Africa, it became a </a:t>
            </a:r>
            <a:r>
              <a:rPr lang="en-US" dirty="0" err="1"/>
              <a:t>megamecca</a:t>
            </a:r>
            <a:r>
              <a:rPr lang="en-US" dirty="0"/>
              <a:t> for migrants.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760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2385</Words>
  <Application>Microsoft Macintosh PowerPoint</Application>
  <PresentationFormat>On-screen Show (4:3)</PresentationFormat>
  <Paragraphs>184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Intelligent Cities Making Over Lagos</vt:lpstr>
      <vt:lpstr>A traffic jam, also known as a go-slow, in Lagos</vt:lpstr>
      <vt:lpstr>Anarchy</vt:lpstr>
      <vt:lpstr>With 10 million to 18 million inhabitants </vt:lpstr>
      <vt:lpstr>65% poor</vt:lpstr>
      <vt:lpstr>This is chaos at its ugliest, deadliest and most colossal</vt:lpstr>
      <vt:lpstr>How did it get so bad?</vt:lpstr>
      <vt:lpstr>Lagos means Lakes</vt:lpstr>
      <vt:lpstr>Then the growth started.</vt:lpstr>
      <vt:lpstr>Urban migration</vt:lpstr>
      <vt:lpstr>Blight</vt:lpstr>
      <vt:lpstr>Oil is good or bad</vt:lpstr>
      <vt:lpstr>Indifferent to the people</vt:lpstr>
      <vt:lpstr>Infrastructure lag</vt:lpstr>
      <vt:lpstr>Overurbanization</vt:lpstr>
      <vt:lpstr>Lagosians tried to adapt.</vt:lpstr>
      <vt:lpstr>Books about Lagos</vt:lpstr>
      <vt:lpstr>As long ago as the 1970s, </vt:lpstr>
      <vt:lpstr>New governor</vt:lpstr>
      <vt:lpstr>The Bottom of the Pyramid</vt:lpstr>
      <vt:lpstr>Also, Fashola reads economic theory for fun.</vt:lpstr>
      <vt:lpstr>That counterintuitive approach resonates with Fashola.</vt:lpstr>
      <vt:lpstr>Overhaul</vt:lpstr>
      <vt:lpstr>Slow progress</vt:lpstr>
      <vt:lpstr>Increased employment</vt:lpstr>
      <vt:lpstr>Scarcity equals wealth</vt:lpstr>
      <vt:lpstr>Real estate gold mine</vt:lpstr>
      <vt:lpstr>Developing marshland</vt:lpstr>
      <vt:lpstr>The most ambitious part of Fashola's plan is still unfolding.</vt:lpstr>
      <vt:lpstr>De Soto</vt:lpstr>
      <vt:lpstr>Making the assets of the poor part of the economy</vt:lpstr>
      <vt:lpstr>$50 billion outside of the law</vt:lpstr>
      <vt:lpstr>Bigger than the annual foreign aid to the whole country</vt:lpstr>
      <vt:lpstr>So much that the government did not control</vt:lpstr>
      <vt:lpstr>How to get Lagosians into the system? </vt:lpstr>
      <vt:lpstr>Untapped asset</vt:lpstr>
      <vt:lpstr>Information is key</vt:lpstr>
      <vt:lpstr>An Ownership Society</vt:lpstr>
      <vt:lpstr>Rule of law</vt:lpstr>
      <vt:lpstr>For Fashola, the law is key. </vt:lpstr>
      <vt:lpstr>Minor and major</vt:lpstr>
      <vt:lpstr>It's working.</vt:lpstr>
      <vt:lpstr>Eager to pay taxes</vt:lpstr>
      <vt:lpstr>Reconnected to its people</vt:lpstr>
      <vt:lpstr>reborn</vt:lpstr>
      <vt:lpstr>Kuti, it turns out, was right. </vt:lpstr>
      <vt:lpstr>A 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Cities Making Over Lagos</dc:title>
  <dc:creator>lenovo</dc:creator>
  <cp:lastModifiedBy>Viv Grigg</cp:lastModifiedBy>
  <cp:revision>9</cp:revision>
  <dcterms:created xsi:type="dcterms:W3CDTF">2012-10-29T03:07:07Z</dcterms:created>
  <dcterms:modified xsi:type="dcterms:W3CDTF">2012-10-30T02:33:01Z</dcterms:modified>
</cp:coreProperties>
</file>